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17" r:id="rId5"/>
  </p:sldMasterIdLst>
  <p:notesMasterIdLst>
    <p:notesMasterId r:id="rId41"/>
  </p:notesMasterIdLst>
  <p:handoutMasterIdLst>
    <p:handoutMasterId r:id="rId42"/>
  </p:handoutMasterIdLst>
  <p:sldIdLst>
    <p:sldId id="256" r:id="rId6"/>
    <p:sldId id="271" r:id="rId7"/>
    <p:sldId id="273" r:id="rId8"/>
    <p:sldId id="274" r:id="rId9"/>
    <p:sldId id="280" r:id="rId10"/>
    <p:sldId id="281" r:id="rId11"/>
    <p:sldId id="259" r:id="rId12"/>
    <p:sldId id="277" r:id="rId13"/>
    <p:sldId id="278" r:id="rId14"/>
    <p:sldId id="279" r:id="rId15"/>
    <p:sldId id="276" r:id="rId16"/>
    <p:sldId id="282" r:id="rId17"/>
    <p:sldId id="283" r:id="rId18"/>
    <p:sldId id="285" r:id="rId19"/>
    <p:sldId id="286" r:id="rId20"/>
    <p:sldId id="284" r:id="rId21"/>
    <p:sldId id="268" r:id="rId22"/>
    <p:sldId id="287" r:id="rId23"/>
    <p:sldId id="288" r:id="rId24"/>
    <p:sldId id="289" r:id="rId25"/>
    <p:sldId id="290" r:id="rId26"/>
    <p:sldId id="291" r:id="rId27"/>
    <p:sldId id="292" r:id="rId28"/>
    <p:sldId id="301" r:id="rId29"/>
    <p:sldId id="293" r:id="rId30"/>
    <p:sldId id="294" r:id="rId31"/>
    <p:sldId id="295" r:id="rId32"/>
    <p:sldId id="296" r:id="rId33"/>
    <p:sldId id="297" r:id="rId34"/>
    <p:sldId id="299" r:id="rId35"/>
    <p:sldId id="298" r:id="rId36"/>
    <p:sldId id="302" r:id="rId37"/>
    <p:sldId id="303" r:id="rId38"/>
    <p:sldId id="304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22EA73-678C-49A3-8AE0-6708DDF64FBA}">
          <p14:sldIdLst>
            <p14:sldId id="256"/>
            <p14:sldId id="271"/>
            <p14:sldId id="273"/>
            <p14:sldId id="274"/>
            <p14:sldId id="280"/>
            <p14:sldId id="281"/>
            <p14:sldId id="259"/>
            <p14:sldId id="277"/>
            <p14:sldId id="278"/>
            <p14:sldId id="279"/>
            <p14:sldId id="276"/>
            <p14:sldId id="282"/>
            <p14:sldId id="283"/>
            <p14:sldId id="285"/>
          </p14:sldIdLst>
        </p14:section>
        <p14:section name="Untitled Section" id="{FA0E0838-577E-4C00-9FE0-39CE21192AB5}">
          <p14:sldIdLst>
            <p14:sldId id="286"/>
            <p14:sldId id="284"/>
            <p14:sldId id="268"/>
            <p14:sldId id="287"/>
            <p14:sldId id="288"/>
            <p14:sldId id="289"/>
            <p14:sldId id="290"/>
            <p14:sldId id="291"/>
            <p14:sldId id="292"/>
            <p14:sldId id="301"/>
            <p14:sldId id="293"/>
            <p14:sldId id="294"/>
            <p14:sldId id="295"/>
            <p14:sldId id="296"/>
            <p14:sldId id="297"/>
            <p14:sldId id="299"/>
            <p14:sldId id="298"/>
            <p14:sldId id="302"/>
            <p14:sldId id="303"/>
            <p14:sldId id="30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8B7CE-51AA-47C2-93FB-0ABB89B1EF64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41B9DCD-002A-4F1B-9641-6275E85DBA5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Will</a:t>
          </a:r>
          <a:r>
            <a:rPr lang="en-US" sz="4200" kern="1200" dirty="0"/>
            <a:t> be implemented on</a:t>
          </a:r>
          <a:endParaRPr lang="en-IN" sz="4200" kern="1200" dirty="0"/>
        </a:p>
      </dgm:t>
    </dgm:pt>
    <dgm:pt modelId="{B1EBE021-2297-4A11-9E19-7EDFCF62DBF2}" type="parTrans" cxnId="{B53AF86C-CD78-4AC7-890C-0352E766B650}">
      <dgm:prSet/>
      <dgm:spPr/>
      <dgm:t>
        <a:bodyPr/>
        <a:lstStyle/>
        <a:p>
          <a:endParaRPr lang="en-IN"/>
        </a:p>
      </dgm:t>
    </dgm:pt>
    <dgm:pt modelId="{328307A8-56BB-429D-A1B6-FFF73CC48834}" type="sibTrans" cxnId="{B53AF86C-CD78-4AC7-890C-0352E766B650}">
      <dgm:prSet/>
      <dgm:spPr/>
      <dgm:t>
        <a:bodyPr/>
        <a:lstStyle/>
        <a:p>
          <a:endParaRPr lang="en-IN"/>
        </a:p>
      </dgm:t>
    </dgm:pt>
    <dgm:pt modelId="{907B808E-875B-4F79-AB72-4DAEC787E90E}">
      <dgm:prSet phldrT="[Text]"/>
      <dgm:spPr/>
      <dgm:t>
        <a:bodyPr/>
        <a:lstStyle/>
        <a:p>
          <a:r>
            <a:rPr lang="en-US" dirty="0"/>
            <a:t>Health Ministry level</a:t>
          </a:r>
          <a:endParaRPr lang="en-IN" dirty="0"/>
        </a:p>
      </dgm:t>
    </dgm:pt>
    <dgm:pt modelId="{B6044B21-279D-4636-94BF-BD9BEE3E26A2}" type="parTrans" cxnId="{197F8717-426F-4490-B981-371A21932EE5}">
      <dgm:prSet/>
      <dgm:spPr>
        <a:ln w="28575">
          <a:solidFill>
            <a:schemeClr val="tx2"/>
          </a:solidFill>
        </a:ln>
      </dgm:spPr>
      <dgm:t>
        <a:bodyPr/>
        <a:lstStyle/>
        <a:p>
          <a:endParaRPr lang="en-IN"/>
        </a:p>
      </dgm:t>
    </dgm:pt>
    <dgm:pt modelId="{598D6E16-7CB5-4909-BCAC-43820EA21E61}" type="sibTrans" cxnId="{197F8717-426F-4490-B981-371A21932EE5}">
      <dgm:prSet/>
      <dgm:spPr/>
      <dgm:t>
        <a:bodyPr/>
        <a:lstStyle/>
        <a:p>
          <a:endParaRPr lang="en-IN"/>
        </a:p>
      </dgm:t>
    </dgm:pt>
    <dgm:pt modelId="{E629A7EB-62DF-42E0-92A9-14E58393533F}">
      <dgm:prSet phldrT="[Text]"/>
      <dgm:spPr/>
      <dgm:t>
        <a:bodyPr/>
        <a:lstStyle/>
        <a:p>
          <a:r>
            <a:rPr lang="en-US" dirty="0"/>
            <a:t>Ground level</a:t>
          </a:r>
          <a:endParaRPr lang="en-IN" dirty="0"/>
        </a:p>
      </dgm:t>
    </dgm:pt>
    <dgm:pt modelId="{4AB80655-FE22-44EF-AC7C-97B46239C86F}" type="sibTrans" cxnId="{0E0EBBE8-D4E4-488C-BF47-07237EB69B59}">
      <dgm:prSet/>
      <dgm:spPr/>
      <dgm:t>
        <a:bodyPr/>
        <a:lstStyle/>
        <a:p>
          <a:endParaRPr lang="en-IN"/>
        </a:p>
      </dgm:t>
    </dgm:pt>
    <dgm:pt modelId="{1EB1E098-08EE-4830-92C1-A1CE86AEDCBF}" type="parTrans" cxnId="{0E0EBBE8-D4E4-488C-BF47-07237EB69B59}">
      <dgm:prSet/>
      <dgm:spPr>
        <a:solidFill>
          <a:schemeClr val="bg2">
            <a:lumMod val="20000"/>
            <a:lumOff val="80000"/>
          </a:schemeClr>
        </a:solidFill>
        <a:ln w="28575">
          <a:solidFill>
            <a:schemeClr val="tx2"/>
          </a:solidFill>
        </a:ln>
      </dgm:spPr>
      <dgm:t>
        <a:bodyPr/>
        <a:lstStyle/>
        <a:p>
          <a:endParaRPr lang="en-IN"/>
        </a:p>
      </dgm:t>
    </dgm:pt>
    <dgm:pt modelId="{089BD431-0876-4F05-A03D-4C878FFEE37C}" type="pres">
      <dgm:prSet presAssocID="{2B28B7CE-51AA-47C2-93FB-0ABB89B1EF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B512DE-3573-441E-B145-6D82CB7E0527}" type="pres">
      <dgm:prSet presAssocID="{341B9DCD-002A-4F1B-9641-6275E85DBA5C}" presName="hierRoot1" presStyleCnt="0">
        <dgm:presLayoutVars>
          <dgm:hierBranch val="init"/>
        </dgm:presLayoutVars>
      </dgm:prSet>
      <dgm:spPr/>
    </dgm:pt>
    <dgm:pt modelId="{500F896F-BC5C-4FC3-808F-670FE2B12917}" type="pres">
      <dgm:prSet presAssocID="{341B9DCD-002A-4F1B-9641-6275E85DBA5C}" presName="rootComposite1" presStyleCnt="0"/>
      <dgm:spPr/>
    </dgm:pt>
    <dgm:pt modelId="{88E226A7-3898-4B2A-B4A2-5747406B4307}" type="pres">
      <dgm:prSet presAssocID="{341B9DCD-002A-4F1B-9641-6275E85DBA5C}" presName="rootText1" presStyleLbl="node0" presStyleIdx="0" presStyleCnt="1">
        <dgm:presLayoutVars>
          <dgm:chPref val="3"/>
        </dgm:presLayoutVars>
      </dgm:prSet>
      <dgm:spPr/>
    </dgm:pt>
    <dgm:pt modelId="{517CEC04-450D-4B38-99DF-F5F39A540499}" type="pres">
      <dgm:prSet presAssocID="{341B9DCD-002A-4F1B-9641-6275E85DBA5C}" presName="rootConnector1" presStyleLbl="node1" presStyleIdx="0" presStyleCnt="0"/>
      <dgm:spPr/>
    </dgm:pt>
    <dgm:pt modelId="{8D8D1FB2-5367-4002-B689-1F6E4802180D}" type="pres">
      <dgm:prSet presAssocID="{341B9DCD-002A-4F1B-9641-6275E85DBA5C}" presName="hierChild2" presStyleCnt="0"/>
      <dgm:spPr/>
    </dgm:pt>
    <dgm:pt modelId="{80AC7D39-40F6-4C82-8215-A37BAEA58443}" type="pres">
      <dgm:prSet presAssocID="{1EB1E098-08EE-4830-92C1-A1CE86AEDCBF}" presName="Name37" presStyleLbl="parChTrans1D2" presStyleIdx="0" presStyleCnt="2"/>
      <dgm:spPr/>
    </dgm:pt>
    <dgm:pt modelId="{0485D194-4A49-486F-9E31-784B8BEB2FE9}" type="pres">
      <dgm:prSet presAssocID="{E629A7EB-62DF-42E0-92A9-14E58393533F}" presName="hierRoot2" presStyleCnt="0">
        <dgm:presLayoutVars>
          <dgm:hierBranch val="init"/>
        </dgm:presLayoutVars>
      </dgm:prSet>
      <dgm:spPr/>
    </dgm:pt>
    <dgm:pt modelId="{DA49B764-8C90-46FC-BD57-5972811747AF}" type="pres">
      <dgm:prSet presAssocID="{E629A7EB-62DF-42E0-92A9-14E58393533F}" presName="rootComposite" presStyleCnt="0"/>
      <dgm:spPr/>
    </dgm:pt>
    <dgm:pt modelId="{21BF1E21-6A9A-4EA1-92A0-65E6DF8A2387}" type="pres">
      <dgm:prSet presAssocID="{E629A7EB-62DF-42E0-92A9-14E58393533F}" presName="rootText" presStyleLbl="node2" presStyleIdx="0" presStyleCnt="2">
        <dgm:presLayoutVars>
          <dgm:chPref val="3"/>
        </dgm:presLayoutVars>
      </dgm:prSet>
      <dgm:spPr/>
    </dgm:pt>
    <dgm:pt modelId="{BEF99228-9614-42E3-90DF-4E1AA834DF04}" type="pres">
      <dgm:prSet presAssocID="{E629A7EB-62DF-42E0-92A9-14E58393533F}" presName="rootConnector" presStyleLbl="node2" presStyleIdx="0" presStyleCnt="2"/>
      <dgm:spPr/>
    </dgm:pt>
    <dgm:pt modelId="{9E643BFB-B8F9-43EF-B4B4-3F4B8DBB63F7}" type="pres">
      <dgm:prSet presAssocID="{E629A7EB-62DF-42E0-92A9-14E58393533F}" presName="hierChild4" presStyleCnt="0"/>
      <dgm:spPr/>
    </dgm:pt>
    <dgm:pt modelId="{5DE40BEA-A93F-43D9-9E29-55DBB811522C}" type="pres">
      <dgm:prSet presAssocID="{E629A7EB-62DF-42E0-92A9-14E58393533F}" presName="hierChild5" presStyleCnt="0"/>
      <dgm:spPr/>
    </dgm:pt>
    <dgm:pt modelId="{AD6FCD6A-09A1-4273-BD33-0C9B378C5D9F}" type="pres">
      <dgm:prSet presAssocID="{B6044B21-279D-4636-94BF-BD9BEE3E26A2}" presName="Name37" presStyleLbl="parChTrans1D2" presStyleIdx="1" presStyleCnt="2"/>
      <dgm:spPr/>
    </dgm:pt>
    <dgm:pt modelId="{5D28AED3-C121-4235-9407-E89843B8779C}" type="pres">
      <dgm:prSet presAssocID="{907B808E-875B-4F79-AB72-4DAEC787E90E}" presName="hierRoot2" presStyleCnt="0">
        <dgm:presLayoutVars>
          <dgm:hierBranch val="init"/>
        </dgm:presLayoutVars>
      </dgm:prSet>
      <dgm:spPr/>
    </dgm:pt>
    <dgm:pt modelId="{388A6FF7-73BC-4002-9C36-98BFC183DE5C}" type="pres">
      <dgm:prSet presAssocID="{907B808E-875B-4F79-AB72-4DAEC787E90E}" presName="rootComposite" presStyleCnt="0"/>
      <dgm:spPr/>
    </dgm:pt>
    <dgm:pt modelId="{446D39E8-9678-4985-B2E1-BC7B089E85EA}" type="pres">
      <dgm:prSet presAssocID="{907B808E-875B-4F79-AB72-4DAEC787E90E}" presName="rootText" presStyleLbl="node2" presStyleIdx="1" presStyleCnt="2">
        <dgm:presLayoutVars>
          <dgm:chPref val="3"/>
        </dgm:presLayoutVars>
      </dgm:prSet>
      <dgm:spPr/>
    </dgm:pt>
    <dgm:pt modelId="{6416885B-F85C-4CDC-A280-2F3B57A3E4FB}" type="pres">
      <dgm:prSet presAssocID="{907B808E-875B-4F79-AB72-4DAEC787E90E}" presName="rootConnector" presStyleLbl="node2" presStyleIdx="1" presStyleCnt="2"/>
      <dgm:spPr/>
    </dgm:pt>
    <dgm:pt modelId="{4CA3A183-7F83-4F1B-9DDA-FD608C60B349}" type="pres">
      <dgm:prSet presAssocID="{907B808E-875B-4F79-AB72-4DAEC787E90E}" presName="hierChild4" presStyleCnt="0"/>
      <dgm:spPr/>
    </dgm:pt>
    <dgm:pt modelId="{6312D593-7A94-46A9-8D75-A370B9855CB9}" type="pres">
      <dgm:prSet presAssocID="{907B808E-875B-4F79-AB72-4DAEC787E90E}" presName="hierChild5" presStyleCnt="0"/>
      <dgm:spPr/>
    </dgm:pt>
    <dgm:pt modelId="{C19908F2-0566-4AD4-92AA-A9273C8602CA}" type="pres">
      <dgm:prSet presAssocID="{341B9DCD-002A-4F1B-9641-6275E85DBA5C}" presName="hierChild3" presStyleCnt="0"/>
      <dgm:spPr/>
    </dgm:pt>
  </dgm:ptLst>
  <dgm:cxnLst>
    <dgm:cxn modelId="{197F8717-426F-4490-B981-371A21932EE5}" srcId="{341B9DCD-002A-4F1B-9641-6275E85DBA5C}" destId="{907B808E-875B-4F79-AB72-4DAEC787E90E}" srcOrd="1" destOrd="0" parTransId="{B6044B21-279D-4636-94BF-BD9BEE3E26A2}" sibTransId="{598D6E16-7CB5-4909-BCAC-43820EA21E61}"/>
    <dgm:cxn modelId="{540D3930-E5D5-40DA-9602-EBEB714DF557}" type="presOf" srcId="{907B808E-875B-4F79-AB72-4DAEC787E90E}" destId="{6416885B-F85C-4CDC-A280-2F3B57A3E4FB}" srcOrd="1" destOrd="0" presId="urn:microsoft.com/office/officeart/2005/8/layout/orgChart1"/>
    <dgm:cxn modelId="{0730F546-EB87-46E0-ACE2-44D7577E1B0F}" type="presOf" srcId="{1EB1E098-08EE-4830-92C1-A1CE86AEDCBF}" destId="{80AC7D39-40F6-4C82-8215-A37BAEA58443}" srcOrd="0" destOrd="0" presId="urn:microsoft.com/office/officeart/2005/8/layout/orgChart1"/>
    <dgm:cxn modelId="{B53AF86C-CD78-4AC7-890C-0352E766B650}" srcId="{2B28B7CE-51AA-47C2-93FB-0ABB89B1EF64}" destId="{341B9DCD-002A-4F1B-9641-6275E85DBA5C}" srcOrd="0" destOrd="0" parTransId="{B1EBE021-2297-4A11-9E19-7EDFCF62DBF2}" sibTransId="{328307A8-56BB-429D-A1B6-FFF73CC48834}"/>
    <dgm:cxn modelId="{A795194F-0C11-4A9F-9928-61328C0A0218}" type="presOf" srcId="{2B28B7CE-51AA-47C2-93FB-0ABB89B1EF64}" destId="{089BD431-0876-4F05-A03D-4C878FFEE37C}" srcOrd="0" destOrd="0" presId="urn:microsoft.com/office/officeart/2005/8/layout/orgChart1"/>
    <dgm:cxn modelId="{34C8978F-3E22-460E-B444-69D88BAE709F}" type="presOf" srcId="{341B9DCD-002A-4F1B-9641-6275E85DBA5C}" destId="{88E226A7-3898-4B2A-B4A2-5747406B4307}" srcOrd="0" destOrd="0" presId="urn:microsoft.com/office/officeart/2005/8/layout/orgChart1"/>
    <dgm:cxn modelId="{9477C79C-71C7-461C-A732-A23EC0FEF9F0}" type="presOf" srcId="{B6044B21-279D-4636-94BF-BD9BEE3E26A2}" destId="{AD6FCD6A-09A1-4273-BD33-0C9B378C5D9F}" srcOrd="0" destOrd="0" presId="urn:microsoft.com/office/officeart/2005/8/layout/orgChart1"/>
    <dgm:cxn modelId="{FA0DF9A7-DAB2-4531-9560-AB87B6FB61A1}" type="presOf" srcId="{907B808E-875B-4F79-AB72-4DAEC787E90E}" destId="{446D39E8-9678-4985-B2E1-BC7B089E85EA}" srcOrd="0" destOrd="0" presId="urn:microsoft.com/office/officeart/2005/8/layout/orgChart1"/>
    <dgm:cxn modelId="{2BE145C5-7378-4813-90CA-65156482C3F3}" type="presOf" srcId="{E629A7EB-62DF-42E0-92A9-14E58393533F}" destId="{BEF99228-9614-42E3-90DF-4E1AA834DF04}" srcOrd="1" destOrd="0" presId="urn:microsoft.com/office/officeart/2005/8/layout/orgChart1"/>
    <dgm:cxn modelId="{0E0EBBE8-D4E4-488C-BF47-07237EB69B59}" srcId="{341B9DCD-002A-4F1B-9641-6275E85DBA5C}" destId="{E629A7EB-62DF-42E0-92A9-14E58393533F}" srcOrd="0" destOrd="0" parTransId="{1EB1E098-08EE-4830-92C1-A1CE86AEDCBF}" sibTransId="{4AB80655-FE22-44EF-AC7C-97B46239C86F}"/>
    <dgm:cxn modelId="{E872DCEA-6E0F-478B-A27D-7035C822B5BD}" type="presOf" srcId="{E629A7EB-62DF-42E0-92A9-14E58393533F}" destId="{21BF1E21-6A9A-4EA1-92A0-65E6DF8A2387}" srcOrd="0" destOrd="0" presId="urn:microsoft.com/office/officeart/2005/8/layout/orgChart1"/>
    <dgm:cxn modelId="{568DD7FA-BE5A-4CB3-803C-1EAD9A876BA3}" type="presOf" srcId="{341B9DCD-002A-4F1B-9641-6275E85DBA5C}" destId="{517CEC04-450D-4B38-99DF-F5F39A540499}" srcOrd="1" destOrd="0" presId="urn:microsoft.com/office/officeart/2005/8/layout/orgChart1"/>
    <dgm:cxn modelId="{DD5E9B1C-C74F-4CB9-8EB7-60F613D782AA}" type="presParOf" srcId="{089BD431-0876-4F05-A03D-4C878FFEE37C}" destId="{D9B512DE-3573-441E-B145-6D82CB7E0527}" srcOrd="0" destOrd="0" presId="urn:microsoft.com/office/officeart/2005/8/layout/orgChart1"/>
    <dgm:cxn modelId="{739E2DCB-F963-42E9-86A1-553CBAA54203}" type="presParOf" srcId="{D9B512DE-3573-441E-B145-6D82CB7E0527}" destId="{500F896F-BC5C-4FC3-808F-670FE2B12917}" srcOrd="0" destOrd="0" presId="urn:microsoft.com/office/officeart/2005/8/layout/orgChart1"/>
    <dgm:cxn modelId="{01BED733-7E87-4C48-B5F8-32ED546D72C2}" type="presParOf" srcId="{500F896F-BC5C-4FC3-808F-670FE2B12917}" destId="{88E226A7-3898-4B2A-B4A2-5747406B4307}" srcOrd="0" destOrd="0" presId="urn:microsoft.com/office/officeart/2005/8/layout/orgChart1"/>
    <dgm:cxn modelId="{314C602F-EBAA-4652-85DD-211E3C0594F5}" type="presParOf" srcId="{500F896F-BC5C-4FC3-808F-670FE2B12917}" destId="{517CEC04-450D-4B38-99DF-F5F39A540499}" srcOrd="1" destOrd="0" presId="urn:microsoft.com/office/officeart/2005/8/layout/orgChart1"/>
    <dgm:cxn modelId="{D50299C2-E18F-49B7-BDEB-F869E953E977}" type="presParOf" srcId="{D9B512DE-3573-441E-B145-6D82CB7E0527}" destId="{8D8D1FB2-5367-4002-B689-1F6E4802180D}" srcOrd="1" destOrd="0" presId="urn:microsoft.com/office/officeart/2005/8/layout/orgChart1"/>
    <dgm:cxn modelId="{7FDBDA52-140A-4F89-AED4-8D5C1DD19212}" type="presParOf" srcId="{8D8D1FB2-5367-4002-B689-1F6E4802180D}" destId="{80AC7D39-40F6-4C82-8215-A37BAEA58443}" srcOrd="0" destOrd="0" presId="urn:microsoft.com/office/officeart/2005/8/layout/orgChart1"/>
    <dgm:cxn modelId="{B3FE0A2E-3F9B-47EB-85C4-197C0C940018}" type="presParOf" srcId="{8D8D1FB2-5367-4002-B689-1F6E4802180D}" destId="{0485D194-4A49-486F-9E31-784B8BEB2FE9}" srcOrd="1" destOrd="0" presId="urn:microsoft.com/office/officeart/2005/8/layout/orgChart1"/>
    <dgm:cxn modelId="{0C1278FA-42D1-49FB-9A7F-5841F857BAB5}" type="presParOf" srcId="{0485D194-4A49-486F-9E31-784B8BEB2FE9}" destId="{DA49B764-8C90-46FC-BD57-5972811747AF}" srcOrd="0" destOrd="0" presId="urn:microsoft.com/office/officeart/2005/8/layout/orgChart1"/>
    <dgm:cxn modelId="{E0268923-F5D5-47EE-85F2-950A0485A1AD}" type="presParOf" srcId="{DA49B764-8C90-46FC-BD57-5972811747AF}" destId="{21BF1E21-6A9A-4EA1-92A0-65E6DF8A2387}" srcOrd="0" destOrd="0" presId="urn:microsoft.com/office/officeart/2005/8/layout/orgChart1"/>
    <dgm:cxn modelId="{9CB7BDA8-8721-436E-8C23-59F610302DE6}" type="presParOf" srcId="{DA49B764-8C90-46FC-BD57-5972811747AF}" destId="{BEF99228-9614-42E3-90DF-4E1AA834DF04}" srcOrd="1" destOrd="0" presId="urn:microsoft.com/office/officeart/2005/8/layout/orgChart1"/>
    <dgm:cxn modelId="{CD78A910-DD11-4218-99AC-4CC9D048F0EE}" type="presParOf" srcId="{0485D194-4A49-486F-9E31-784B8BEB2FE9}" destId="{9E643BFB-B8F9-43EF-B4B4-3F4B8DBB63F7}" srcOrd="1" destOrd="0" presId="urn:microsoft.com/office/officeart/2005/8/layout/orgChart1"/>
    <dgm:cxn modelId="{FBF540BC-F334-40AD-BF57-6A54800F550C}" type="presParOf" srcId="{0485D194-4A49-486F-9E31-784B8BEB2FE9}" destId="{5DE40BEA-A93F-43D9-9E29-55DBB811522C}" srcOrd="2" destOrd="0" presId="urn:microsoft.com/office/officeart/2005/8/layout/orgChart1"/>
    <dgm:cxn modelId="{55356F8D-9EAF-4AE0-A12D-5D88622022E8}" type="presParOf" srcId="{8D8D1FB2-5367-4002-B689-1F6E4802180D}" destId="{AD6FCD6A-09A1-4273-BD33-0C9B378C5D9F}" srcOrd="2" destOrd="0" presId="urn:microsoft.com/office/officeart/2005/8/layout/orgChart1"/>
    <dgm:cxn modelId="{FE67C297-3CF6-483C-B608-DAA8FB6BF7FA}" type="presParOf" srcId="{8D8D1FB2-5367-4002-B689-1F6E4802180D}" destId="{5D28AED3-C121-4235-9407-E89843B8779C}" srcOrd="3" destOrd="0" presId="urn:microsoft.com/office/officeart/2005/8/layout/orgChart1"/>
    <dgm:cxn modelId="{DB848942-17E3-422E-A6FE-BA49223C8B44}" type="presParOf" srcId="{5D28AED3-C121-4235-9407-E89843B8779C}" destId="{388A6FF7-73BC-4002-9C36-98BFC183DE5C}" srcOrd="0" destOrd="0" presId="urn:microsoft.com/office/officeart/2005/8/layout/orgChart1"/>
    <dgm:cxn modelId="{64743463-9CBB-4700-BB4D-DE6078F6CD73}" type="presParOf" srcId="{388A6FF7-73BC-4002-9C36-98BFC183DE5C}" destId="{446D39E8-9678-4985-B2E1-BC7B089E85EA}" srcOrd="0" destOrd="0" presId="urn:microsoft.com/office/officeart/2005/8/layout/orgChart1"/>
    <dgm:cxn modelId="{8A871595-3CB6-4374-9B5C-5F2D482468A9}" type="presParOf" srcId="{388A6FF7-73BC-4002-9C36-98BFC183DE5C}" destId="{6416885B-F85C-4CDC-A280-2F3B57A3E4FB}" srcOrd="1" destOrd="0" presId="urn:microsoft.com/office/officeart/2005/8/layout/orgChart1"/>
    <dgm:cxn modelId="{D8F6C604-2548-459B-B52D-1CFC7E2AB121}" type="presParOf" srcId="{5D28AED3-C121-4235-9407-E89843B8779C}" destId="{4CA3A183-7F83-4F1B-9DDA-FD608C60B349}" srcOrd="1" destOrd="0" presId="urn:microsoft.com/office/officeart/2005/8/layout/orgChart1"/>
    <dgm:cxn modelId="{146FFAB7-CCA2-48BC-BACC-045D9D5C3FFD}" type="presParOf" srcId="{5D28AED3-C121-4235-9407-E89843B8779C}" destId="{6312D593-7A94-46A9-8D75-A370B9855CB9}" srcOrd="2" destOrd="0" presId="urn:microsoft.com/office/officeart/2005/8/layout/orgChart1"/>
    <dgm:cxn modelId="{EC659EE7-EB76-42BB-B9E3-A733A21A168C}" type="presParOf" srcId="{D9B512DE-3573-441E-B145-6D82CB7E0527}" destId="{C19908F2-0566-4AD4-92AA-A9273C8602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CD6A-09A1-4273-BD33-0C9B378C5D9F}">
      <dsp:nvSpPr>
        <dsp:cNvPr id="0" name=""/>
        <dsp:cNvSpPr/>
      </dsp:nvSpPr>
      <dsp:spPr>
        <a:xfrm>
          <a:off x="4546600" y="2451674"/>
          <a:ext cx="2488114" cy="863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1821"/>
              </a:lnTo>
              <a:lnTo>
                <a:pt x="2488114" y="431821"/>
              </a:lnTo>
              <a:lnTo>
                <a:pt x="2488114" y="863643"/>
              </a:lnTo>
            </a:path>
          </a:pathLst>
        </a:custGeom>
        <a:noFill/>
        <a:ln w="28575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C7D39-40F6-4C82-8215-A37BAEA58443}">
      <dsp:nvSpPr>
        <dsp:cNvPr id="0" name=""/>
        <dsp:cNvSpPr/>
      </dsp:nvSpPr>
      <dsp:spPr>
        <a:xfrm>
          <a:off x="2058485" y="2451674"/>
          <a:ext cx="2488114" cy="863643"/>
        </a:xfrm>
        <a:custGeom>
          <a:avLst/>
          <a:gdLst/>
          <a:ahLst/>
          <a:cxnLst/>
          <a:rect l="0" t="0" r="0" b="0"/>
          <a:pathLst>
            <a:path>
              <a:moveTo>
                <a:pt x="2488114" y="0"/>
              </a:moveTo>
              <a:lnTo>
                <a:pt x="2488114" y="431821"/>
              </a:lnTo>
              <a:lnTo>
                <a:pt x="0" y="431821"/>
              </a:lnTo>
              <a:lnTo>
                <a:pt x="0" y="863643"/>
              </a:lnTo>
            </a:path>
          </a:pathLst>
        </a:custGeom>
        <a:noFill/>
        <a:ln w="28575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226A7-3898-4B2A-B4A2-5747406B4307}">
      <dsp:nvSpPr>
        <dsp:cNvPr id="0" name=""/>
        <dsp:cNvSpPr/>
      </dsp:nvSpPr>
      <dsp:spPr>
        <a:xfrm>
          <a:off x="2490306" y="395381"/>
          <a:ext cx="4112586" cy="205629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Will</a:t>
          </a:r>
          <a:r>
            <a:rPr lang="en-US" sz="4200" kern="1200" dirty="0"/>
            <a:t> be implemented on</a:t>
          </a:r>
          <a:endParaRPr lang="en-IN" sz="4200" kern="1200" dirty="0"/>
        </a:p>
      </dsp:txBody>
      <dsp:txXfrm>
        <a:off x="2490306" y="395381"/>
        <a:ext cx="4112586" cy="2056293"/>
      </dsp:txXfrm>
    </dsp:sp>
    <dsp:sp modelId="{21BF1E21-6A9A-4EA1-92A0-65E6DF8A2387}">
      <dsp:nvSpPr>
        <dsp:cNvPr id="0" name=""/>
        <dsp:cNvSpPr/>
      </dsp:nvSpPr>
      <dsp:spPr>
        <a:xfrm>
          <a:off x="2192" y="3315317"/>
          <a:ext cx="4112586" cy="20562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Ground level</a:t>
          </a:r>
          <a:endParaRPr lang="en-IN" sz="5800" kern="1200" dirty="0"/>
        </a:p>
      </dsp:txBody>
      <dsp:txXfrm>
        <a:off x="2192" y="3315317"/>
        <a:ext cx="4112586" cy="2056293"/>
      </dsp:txXfrm>
    </dsp:sp>
    <dsp:sp modelId="{446D39E8-9678-4985-B2E1-BC7B089E85EA}">
      <dsp:nvSpPr>
        <dsp:cNvPr id="0" name=""/>
        <dsp:cNvSpPr/>
      </dsp:nvSpPr>
      <dsp:spPr>
        <a:xfrm>
          <a:off x="4978421" y="3315317"/>
          <a:ext cx="4112586" cy="20562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Health Ministry level</a:t>
          </a:r>
          <a:endParaRPr lang="en-IN" sz="5800" kern="1200" dirty="0"/>
        </a:p>
      </dsp:txBody>
      <dsp:txXfrm>
        <a:off x="4978421" y="3315317"/>
        <a:ext cx="4112586" cy="2056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E33C-E8CB-3AEE-7EFA-344146926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85AE-B726-9855-1A50-27F9FFD28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2D7E-ADEF-F09A-4C26-603DCD1A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4F9D-8318-A03B-53EF-7A187795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609A-C8EC-D104-1A7D-69B1E820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5D88-ED13-738D-3FC0-C5C287BE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9CD-6FFF-CBCE-A0D7-72D79B369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6F5C2-5C97-3327-0A4F-03431F06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792F-0582-71B9-57B1-A41C8520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CFA4-8557-54D9-16F4-63EA799B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00B5-64E8-79EC-BEB0-B7FA6D2B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DE2C6-F678-9B35-60A8-D5BE37C9B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968EF-9BCC-2B4D-F900-26769A97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A39C9-21D2-BFA8-DE17-A7209ECF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877F-232F-2177-0BCE-AB80D11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A21E-65C0-39F0-4E95-87E06AEC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2F94A-4D31-CE5E-D4DB-16C6FDB43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CEADA-A5B9-1E6B-1027-28B104139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BA4F5-BF33-E056-710C-56B3C764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9452C-F91C-3F22-DF5D-FE028F41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3321-480F-765C-3A17-89F2AEC8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3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54D2-4407-ABE7-C3B9-327C210F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CD124-8075-12C8-0760-D0A037051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20845-E125-942B-6A78-050CD2569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A51B8-2726-385D-76FB-9ACFF8767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4F9A1-3BC9-3CEE-696D-A5207055F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E0534-B66B-C25E-E9E8-4AD03838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CB24B-FA00-2425-7780-A6F836E5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5037F-3092-0C18-DF4B-7AC499C0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4A6F-0CD3-F594-7094-CD909D37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B7984-F371-7DB1-9F23-147B660F8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7EA2B-3DCB-BBA8-7C4E-FA01CC8A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FB298-293F-C70F-07F0-6BD7D899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B0EEE-7110-DAE5-07FF-A0B09462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03E1-F6B1-72C2-99F6-44784439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86943-E599-46B9-C915-D0C539BE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74CF-DB21-E626-C6BA-778D7097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A3B3-E465-0B34-A981-ED7D4B2C3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779DA-A53D-29FE-4F6F-878523689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40C3B-8F88-C4C9-92E5-4D02F0AB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C00D3-BD0E-FE91-9C97-E355E3D7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38DBD-FD47-209B-07EB-21C76CD2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51D7-916E-8FB1-A643-8BC46937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74A2D-737A-4E58-5D96-6316941BD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02DF3-0270-1FC5-6867-32593414B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1DA0B-CFC2-2829-E75A-AB269E4C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BBC1C-F2F5-5DDA-84D9-6BDE74AD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65CAE-04F4-AF65-E122-61EBE231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CAEC-9B8F-EB66-3D14-058BE408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56C4D-EFF0-3814-008A-67838D9C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78C26-52F3-9652-C60D-F56F6E1C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F5E7-371B-7944-1468-BDC3CA48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B7BB-4A90-CFAD-126F-FDEF3D5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A45390-CDF5-DD14-78A0-544E6CB94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B4555-8D83-36EF-0873-F5B9D5310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D6F7-DE23-EF45-EFE7-74F130A0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7E007-8E24-7C37-0A2C-6D2FAECC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0C6D0-0C7C-A6E2-DBAA-60EE5D76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C9304-23DB-A071-D20D-201AA323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B5897-C906-C7F6-0858-F4270B914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2B13E-FBC0-6294-B230-B68664798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C7878-B4D5-4054-A1C5-90E7A06B0E1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77531-5F1D-640B-10DD-100872A34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655A-AE98-2F26-CF12-7DC2A67C2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183B4-0902-4213-9030-7BF906C52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2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hackerearth.com/challenges/hackathon/designing-a-sustainable-future-using-icts/#overview" TargetMode="Externa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980" y="1812748"/>
            <a:ext cx="4853573" cy="1616252"/>
          </a:xfrm>
        </p:spPr>
        <p:txBody>
          <a:bodyPr/>
          <a:lstStyle/>
          <a:p>
            <a:r>
              <a:rPr lang="en-US" dirty="0"/>
              <a:t>TEAM ID : 33	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906362"/>
          </a:xfrm>
        </p:spPr>
        <p:txBody>
          <a:bodyPr/>
          <a:lstStyle/>
          <a:p>
            <a:r>
              <a:rPr lang="en-US" b="1" dirty="0"/>
              <a:t>Vyas Mihir Hitesh </a:t>
            </a:r>
          </a:p>
          <a:p>
            <a:r>
              <a:rPr lang="en-US" dirty="0"/>
              <a:t>Dhruv Vyas</a:t>
            </a:r>
          </a:p>
          <a:p>
            <a:r>
              <a:rPr lang="en-US" dirty="0"/>
              <a:t>Bhavika Chhatbar</a:t>
            </a:r>
          </a:p>
          <a:p>
            <a:r>
              <a:rPr lang="en-US" dirty="0"/>
              <a:t>Jay Joshi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75540"/>
            <a:ext cx="7342622" cy="1215566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457776"/>
            <a:ext cx="7207294" cy="4496810"/>
          </a:xfrm>
        </p:spPr>
        <p:txBody>
          <a:bodyPr>
            <a:normAutofit/>
          </a:bodyPr>
          <a:lstStyle/>
          <a:p>
            <a:r>
              <a:rPr lang="en-US" dirty="0"/>
              <a:t>Temporal analysis </a:t>
            </a:r>
          </a:p>
          <a:p>
            <a:pPr lvl="1"/>
            <a:r>
              <a:rPr lang="en-US" sz="2400" dirty="0"/>
              <a:t>Identify seasonal patterns and long term trends</a:t>
            </a:r>
          </a:p>
          <a:p>
            <a:r>
              <a:rPr lang="en-US" dirty="0"/>
              <a:t>Geospatial analysis</a:t>
            </a:r>
          </a:p>
          <a:p>
            <a:pPr lvl="1"/>
            <a:r>
              <a:rPr lang="en-US" sz="2400" dirty="0"/>
              <a:t>Identification of regions with high disease burden or disparities</a:t>
            </a:r>
          </a:p>
          <a:p>
            <a:r>
              <a:rPr lang="en-US" dirty="0"/>
              <a:t>Identify outliers and anomalies</a:t>
            </a:r>
          </a:p>
          <a:p>
            <a:pPr lvl="1"/>
            <a:r>
              <a:rPr lang="en-US" sz="2400" dirty="0"/>
              <a:t>Investigate potential data errors or unusual patterns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34709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dirty="0"/>
              <a:t>Our Solution : </a:t>
            </a:r>
            <a:br>
              <a:rPr lang="en-US" dirty="0"/>
            </a:br>
            <a:r>
              <a:rPr lang="en-US" dirty="0"/>
              <a:t>Data analytics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9" y="2235200"/>
            <a:ext cx="4680702" cy="4121150"/>
          </a:xfrm>
        </p:spPr>
        <p:txBody>
          <a:bodyPr>
            <a:normAutofit/>
          </a:bodyPr>
          <a:lstStyle/>
          <a:p>
            <a:r>
              <a:rPr lang="en-US" dirty="0"/>
              <a:t>Collecting data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Model development using ML</a:t>
            </a:r>
          </a:p>
          <a:p>
            <a:r>
              <a:rPr lang="en-US" dirty="0"/>
              <a:t>Predictive modelling</a:t>
            </a:r>
          </a:p>
          <a:p>
            <a:r>
              <a:rPr lang="en-US" dirty="0"/>
              <a:t>Model evaluation and validation</a:t>
            </a:r>
          </a:p>
          <a:p>
            <a:r>
              <a:rPr lang="en-US" dirty="0"/>
              <a:t>Deployment and Integration</a:t>
            </a:r>
          </a:p>
          <a:p>
            <a:endParaRPr lang="en-IN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98" y="1619999"/>
            <a:ext cx="6407902" cy="1150515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for predictive modelling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78224"/>
            <a:ext cx="7809982" cy="3676155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Public health data</a:t>
            </a:r>
          </a:p>
          <a:p>
            <a:pPr lvl="1"/>
            <a:r>
              <a:rPr lang="en-US" sz="2600" dirty="0"/>
              <a:t>National and local health surveys</a:t>
            </a:r>
          </a:p>
          <a:p>
            <a:pPr lvl="1"/>
            <a:r>
              <a:rPr lang="en-US" sz="2600" dirty="0"/>
              <a:t>Hospital discharge data</a:t>
            </a:r>
          </a:p>
          <a:p>
            <a:pPr lvl="1"/>
            <a:r>
              <a:rPr lang="en-US" sz="2600" dirty="0"/>
              <a:t>Birth certificate and pregnancy outcome data</a:t>
            </a:r>
          </a:p>
          <a:p>
            <a:r>
              <a:rPr lang="en-US" sz="2600" dirty="0"/>
              <a:t>Socioeconomic data</a:t>
            </a:r>
          </a:p>
          <a:p>
            <a:pPr lvl="1"/>
            <a:r>
              <a:rPr lang="en-US" sz="2600" dirty="0"/>
              <a:t>Census data</a:t>
            </a:r>
          </a:p>
          <a:p>
            <a:pPr lvl="1"/>
            <a:r>
              <a:rPr lang="en-US" sz="2600" dirty="0"/>
              <a:t>Social security administration data</a:t>
            </a:r>
          </a:p>
          <a:p>
            <a:r>
              <a:rPr lang="en-US" sz="2600" dirty="0"/>
              <a:t>Behavioral and attitudinal data</a:t>
            </a:r>
          </a:p>
          <a:p>
            <a:pPr lvl="1"/>
            <a:r>
              <a:rPr lang="en-US" sz="2600" dirty="0"/>
              <a:t>Health knowledge and awareness surveys</a:t>
            </a:r>
          </a:p>
          <a:p>
            <a:pPr lvl="1"/>
            <a:r>
              <a:rPr lang="en-US" sz="2600" dirty="0"/>
              <a:t>Cultural norms and beliefs surveys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58" y="1787161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Outcomes of predictive</a:t>
            </a:r>
            <a:br>
              <a:rPr lang="en-US" dirty="0"/>
            </a:br>
            <a:r>
              <a:rPr lang="en-US" dirty="0"/>
              <a:t>modelling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00401"/>
            <a:ext cx="6844782" cy="2958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For example..</a:t>
            </a:r>
          </a:p>
          <a:p>
            <a:r>
              <a:rPr lang="en-US" dirty="0"/>
              <a:t>Identify women at high risk of inadequate prenatal care or complications during childbirth.</a:t>
            </a:r>
          </a:p>
          <a:p>
            <a:r>
              <a:rPr lang="en-US" dirty="0"/>
              <a:t>Predict areas with high prevalence of gender disparities in chronic disease management.</a:t>
            </a:r>
          </a:p>
          <a:p>
            <a:r>
              <a:rPr lang="en-US" dirty="0"/>
              <a:t>Recommend targeted interventions based on a woman's specific needs and socio-demographic context.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E5300-366B-4EFB-AA75-00B1EEAD5C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24D19-CEA9-4CDA-A7E5-56073EB051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8D0D-0C24-484A-ADA8-D4C42F1B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Rural reachability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921678-9C7C-4CCF-8B08-83A1F0FE9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9" y="4380832"/>
            <a:ext cx="3331801" cy="23084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33709-0380-425A-AD47-07B20539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040" y="4415472"/>
            <a:ext cx="3185158" cy="2123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49DE2-94D0-43A6-95C2-9AC6E411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60" y="2339873"/>
            <a:ext cx="5212080" cy="2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E5300-366B-4EFB-AA75-00B1EEAD5C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24D19-CEA9-4CDA-A7E5-56073EB051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8D0D-0C24-484A-ADA8-D4C42F1B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-72335"/>
            <a:ext cx="8333222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Societal norms and taboo followings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948679-1A54-49F4-8E27-4110A1EDC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5870" y="4404995"/>
            <a:ext cx="3657600" cy="195135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3B1CF-6881-4C1E-AFCF-2EC1BC19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0" y="4404995"/>
            <a:ext cx="4233552" cy="1951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3A7EAB-1052-429F-9194-4FCA1E07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6" y="4404994"/>
            <a:ext cx="3312766" cy="19513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79D12-63BD-4346-B9B1-4DD8908689D2}"/>
              </a:ext>
            </a:extLst>
          </p:cNvPr>
          <p:cNvSpPr txBox="1"/>
          <p:nvPr/>
        </p:nvSpPr>
        <p:spPr>
          <a:xfrm>
            <a:off x="914918" y="1760505"/>
            <a:ext cx="4043162" cy="2092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Dietary restrictions</a:t>
            </a: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Social Isolation</a:t>
            </a: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Physical activity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A552F-E1CE-4292-95B5-06428E7F3AFB}"/>
              </a:ext>
            </a:extLst>
          </p:cNvPr>
          <p:cNvSpPr txBox="1"/>
          <p:nvPr/>
        </p:nvSpPr>
        <p:spPr>
          <a:xfrm>
            <a:off x="6096000" y="1760505"/>
            <a:ext cx="5181082" cy="2092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Menstrual seclusion</a:t>
            </a: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Restrictions on religious activity</a:t>
            </a: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Social isolation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545909"/>
            <a:ext cx="7342622" cy="1215566"/>
          </a:xfrm>
        </p:spPr>
        <p:txBody>
          <a:bodyPr/>
          <a:lstStyle/>
          <a:p>
            <a:r>
              <a:rPr lang="en-US" dirty="0"/>
              <a:t>Proposed interventions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028975"/>
            <a:ext cx="4942829" cy="2958275"/>
          </a:xfrm>
        </p:spPr>
        <p:txBody>
          <a:bodyPr>
            <a:normAutofit/>
          </a:bodyPr>
          <a:lstStyle/>
          <a:p>
            <a:r>
              <a:rPr lang="en-US" dirty="0"/>
              <a:t>Public health campaigns</a:t>
            </a:r>
          </a:p>
          <a:p>
            <a:r>
              <a:rPr lang="en-US" dirty="0"/>
              <a:t>Financial assistance programs</a:t>
            </a:r>
          </a:p>
          <a:p>
            <a:r>
              <a:rPr lang="en-US" dirty="0"/>
              <a:t>Gender sensitization training</a:t>
            </a:r>
          </a:p>
          <a:p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3238428" y="2855631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D07801B-E171-4F44-B490-DD2CBCFB7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117889"/>
              </p:ext>
            </p:extLst>
          </p:nvPr>
        </p:nvGraphicFramePr>
        <p:xfrm>
          <a:off x="487680" y="545504"/>
          <a:ext cx="9093200" cy="576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78" y="1021076"/>
            <a:ext cx="7342622" cy="1215566"/>
          </a:xfrm>
        </p:spPr>
        <p:txBody>
          <a:bodyPr>
            <a:normAutofit/>
          </a:bodyPr>
          <a:lstStyle/>
          <a:p>
            <a:r>
              <a:rPr lang="en-US" sz="4800" b="0" dirty="0"/>
              <a:t>Ground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" y="2672081"/>
            <a:ext cx="6908800" cy="3315170"/>
          </a:xfrm>
        </p:spPr>
        <p:txBody>
          <a:bodyPr>
            <a:normAutofit/>
          </a:bodyPr>
          <a:lstStyle/>
          <a:p>
            <a:r>
              <a:rPr lang="en-US" sz="2800" dirty="0"/>
              <a:t>Instant hospital and clinic healthcare data updation</a:t>
            </a:r>
          </a:p>
          <a:p>
            <a:r>
              <a:rPr lang="en-US" sz="2800" dirty="0"/>
              <a:t>Quick Virtual Medical Assistance </a:t>
            </a:r>
          </a:p>
          <a:p>
            <a:r>
              <a:rPr lang="en-US" sz="2800" dirty="0"/>
              <a:t>Spontaneous Emergency Services</a:t>
            </a:r>
          </a:p>
          <a:p>
            <a:r>
              <a:rPr lang="en-US" sz="2800" dirty="0"/>
              <a:t>ABHA Registration and Authentication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78" y="1021076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sz="4800" b="0" dirty="0"/>
              <a:t>Health Ministry</a:t>
            </a:r>
            <a:br>
              <a:rPr lang="en-US" sz="4800" b="0" dirty="0"/>
            </a:br>
            <a:r>
              <a:rPr lang="en-US" sz="4800" b="0" dirty="0"/>
              <a:t>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" y="2672081"/>
            <a:ext cx="6908800" cy="3315170"/>
          </a:xfrm>
        </p:spPr>
        <p:txBody>
          <a:bodyPr>
            <a:normAutofit/>
          </a:bodyPr>
          <a:lstStyle/>
          <a:p>
            <a:r>
              <a:rPr lang="en-US" sz="2800" dirty="0"/>
              <a:t>Gathering Healthcare data and its Analysis</a:t>
            </a:r>
          </a:p>
          <a:p>
            <a:r>
              <a:rPr lang="en-US" sz="2800" dirty="0"/>
              <a:t>Providing Evidence-based proposed interventions </a:t>
            </a:r>
          </a:p>
          <a:p>
            <a:r>
              <a:rPr lang="en-US" sz="2800" dirty="0"/>
              <a:t>Visualization through </a:t>
            </a:r>
            <a:r>
              <a:rPr lang="en-US" sz="2800" dirty="0" err="1"/>
              <a:t>Geomaps</a:t>
            </a:r>
            <a:r>
              <a:rPr lang="en-US" sz="2800" dirty="0"/>
              <a:t>, </a:t>
            </a:r>
            <a:r>
              <a:rPr lang="en-US" sz="2800" dirty="0" err="1"/>
              <a:t>HEATmaps</a:t>
            </a:r>
            <a:r>
              <a:rPr lang="en-US" sz="2800" dirty="0"/>
              <a:t>, Graphs, etc.</a:t>
            </a:r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75441-F38F-4612-8EAE-2D09BA0CB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D75B-11DC-4BAA-B6D8-410BFA7AB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811236-8820-48C2-9724-D43309B47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" y="2159000"/>
            <a:ext cx="10825480" cy="2540000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+mn-lt"/>
                <a:cs typeface="Times New Roman" panose="02020603050405020304" pitchFamily="18" charset="0"/>
              </a:rPr>
              <a:t>The Hackathon is organized by the B H </a:t>
            </a:r>
            <a:r>
              <a:rPr lang="en-US" sz="2800" b="0" dirty="0" err="1">
                <a:latin typeface="+mn-lt"/>
                <a:cs typeface="Times New Roman" panose="02020603050405020304" pitchFamily="18" charset="0"/>
              </a:rPr>
              <a:t>Gardi</a:t>
            </a:r>
            <a:r>
              <a:rPr lang="en-US" sz="2800" b="0" dirty="0">
                <a:latin typeface="+mn-lt"/>
                <a:cs typeface="Times New Roman" panose="02020603050405020304" pitchFamily="18" charset="0"/>
              </a:rPr>
              <a:t> College.</a:t>
            </a:r>
            <a:br>
              <a:rPr lang="en-US" sz="2800" b="0" dirty="0">
                <a:latin typeface="+mn-lt"/>
                <a:cs typeface="Times New Roman" panose="02020603050405020304" pitchFamily="18" charset="0"/>
              </a:rPr>
            </a:br>
            <a:br>
              <a:rPr lang="en-US" sz="2800" b="0" dirty="0">
                <a:latin typeface="+mn-lt"/>
                <a:cs typeface="Times New Roman" panose="02020603050405020304" pitchFamily="18" charset="0"/>
              </a:rPr>
            </a:br>
            <a:r>
              <a:rPr lang="en-US" sz="2800" b="0" dirty="0">
                <a:latin typeface="+mn-lt"/>
                <a:cs typeface="Times New Roman" panose="02020603050405020304" pitchFamily="18" charset="0"/>
              </a:rPr>
              <a:t>The Hackathon is linked to the design thinking and SDGs “ICT for Development</a:t>
            </a:r>
            <a:r>
              <a:rPr lang="en-US" sz="2800" b="0" dirty="0">
                <a:latin typeface="+mn-lt"/>
              </a:rPr>
              <a:t>”</a:t>
            </a:r>
            <a:endParaRPr lang="en-IN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3238428" y="2855631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AB96B6-439E-4E19-A2A5-30E437C2AEE1}"/>
              </a:ext>
            </a:extLst>
          </p:cNvPr>
          <p:cNvSpPr/>
          <p:nvPr/>
        </p:nvSpPr>
        <p:spPr>
          <a:xfrm>
            <a:off x="1849120" y="497840"/>
            <a:ext cx="2438400" cy="822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Dataset</a:t>
            </a:r>
            <a:endParaRPr lang="en-IN" sz="4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FC3CB-BEE0-41AB-AB92-FFEA6CEF1FD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068320" y="1320800"/>
            <a:ext cx="0" cy="49377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D963D-48D1-435C-BEB9-B70BFFE81F2C}"/>
              </a:ext>
            </a:extLst>
          </p:cNvPr>
          <p:cNvSpPr/>
          <p:nvPr/>
        </p:nvSpPr>
        <p:spPr>
          <a:xfrm>
            <a:off x="3861563" y="1581389"/>
            <a:ext cx="2987037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Name</a:t>
            </a:r>
            <a:endParaRPr lang="en-IN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C626D-D5C3-4713-BA2D-B236B8B31E4C}"/>
              </a:ext>
            </a:extLst>
          </p:cNvPr>
          <p:cNvSpPr/>
          <p:nvPr/>
        </p:nvSpPr>
        <p:spPr>
          <a:xfrm>
            <a:off x="3861563" y="2442364"/>
            <a:ext cx="2987037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IN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7E6CF-1F49-456B-AB64-29C1412C6292}"/>
              </a:ext>
            </a:extLst>
          </p:cNvPr>
          <p:cNvSpPr/>
          <p:nvPr/>
        </p:nvSpPr>
        <p:spPr>
          <a:xfrm>
            <a:off x="3861563" y="3282266"/>
            <a:ext cx="2987037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  <a:endParaRPr lang="en-IN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8FF5-BE3A-4B7E-8C74-518BFCF2FDDF}"/>
              </a:ext>
            </a:extLst>
          </p:cNvPr>
          <p:cNvSpPr/>
          <p:nvPr/>
        </p:nvSpPr>
        <p:spPr>
          <a:xfrm>
            <a:off x="3861563" y="4158817"/>
            <a:ext cx="2987037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BMI</a:t>
            </a:r>
            <a:endParaRPr lang="en-IN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603D8-6D00-46B1-8ACB-DABB0FFC6D5B}"/>
              </a:ext>
            </a:extLst>
          </p:cNvPr>
          <p:cNvSpPr/>
          <p:nvPr/>
        </p:nvSpPr>
        <p:spPr>
          <a:xfrm>
            <a:off x="3861561" y="5032939"/>
            <a:ext cx="3514596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Blood Pressure</a:t>
            </a:r>
            <a:endParaRPr lang="en-IN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6069E4-4178-483F-98CA-96A5CFB443EE}"/>
              </a:ext>
            </a:extLst>
          </p:cNvPr>
          <p:cNvSpPr/>
          <p:nvPr/>
        </p:nvSpPr>
        <p:spPr>
          <a:xfrm>
            <a:off x="3861561" y="5909490"/>
            <a:ext cx="5150358" cy="6094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Healthcare outcomes</a:t>
            </a:r>
            <a:endParaRPr lang="en-IN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E3EF86-3687-4E21-A583-976D03A8B7A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068320" y="1886105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9E94A8-0A35-45C2-B988-316755B6DD47}"/>
              </a:ext>
            </a:extLst>
          </p:cNvPr>
          <p:cNvCxnSpPr>
            <a:cxnSpLocks/>
          </p:cNvCxnSpPr>
          <p:nvPr/>
        </p:nvCxnSpPr>
        <p:spPr>
          <a:xfrm>
            <a:off x="3068318" y="2739545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094E31-37E5-4E4C-8ADA-F7EECA35945C}"/>
              </a:ext>
            </a:extLst>
          </p:cNvPr>
          <p:cNvCxnSpPr>
            <a:cxnSpLocks/>
          </p:cNvCxnSpPr>
          <p:nvPr/>
        </p:nvCxnSpPr>
        <p:spPr>
          <a:xfrm>
            <a:off x="3068318" y="3611880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39A6D7-3885-4B5D-B503-C1D18BCDC74F}"/>
              </a:ext>
            </a:extLst>
          </p:cNvPr>
          <p:cNvCxnSpPr>
            <a:cxnSpLocks/>
          </p:cNvCxnSpPr>
          <p:nvPr/>
        </p:nvCxnSpPr>
        <p:spPr>
          <a:xfrm>
            <a:off x="3068318" y="4497225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3B3FE1-CF8C-42DA-8849-1058F3DEB575}"/>
              </a:ext>
            </a:extLst>
          </p:cNvPr>
          <p:cNvCxnSpPr>
            <a:cxnSpLocks/>
          </p:cNvCxnSpPr>
          <p:nvPr/>
        </p:nvCxnSpPr>
        <p:spPr>
          <a:xfrm>
            <a:off x="3068318" y="5381145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09B97D-91FB-46A8-9BDC-D23D0EE8118F}"/>
              </a:ext>
            </a:extLst>
          </p:cNvPr>
          <p:cNvCxnSpPr>
            <a:cxnSpLocks/>
          </p:cNvCxnSpPr>
          <p:nvPr/>
        </p:nvCxnSpPr>
        <p:spPr>
          <a:xfrm>
            <a:off x="3068318" y="6183785"/>
            <a:ext cx="7932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DC6ABB-628B-48C2-9E44-6C16EDCB2946}"/>
              </a:ext>
            </a:extLst>
          </p:cNvPr>
          <p:cNvSpPr/>
          <p:nvPr/>
        </p:nvSpPr>
        <p:spPr>
          <a:xfrm>
            <a:off x="3769360" y="406400"/>
            <a:ext cx="4277360" cy="1412240"/>
          </a:xfrm>
          <a:prstGeom prst="roundRect">
            <a:avLst/>
          </a:prstGeom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Selecting two columns</a:t>
            </a:r>
            <a:endParaRPr lang="en-IN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241861-CF63-4C51-AED7-76717AAF78F8}"/>
              </a:ext>
            </a:extLst>
          </p:cNvPr>
          <p:cNvCxnSpPr>
            <a:cxnSpLocks/>
          </p:cNvCxnSpPr>
          <p:nvPr/>
        </p:nvCxnSpPr>
        <p:spPr>
          <a:xfrm>
            <a:off x="1920240" y="2682240"/>
            <a:ext cx="7975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02163A-4B20-4D14-878F-3B5D68405DAB}"/>
              </a:ext>
            </a:extLst>
          </p:cNvPr>
          <p:cNvCxnSpPr>
            <a:cxnSpLocks/>
          </p:cNvCxnSpPr>
          <p:nvPr/>
        </p:nvCxnSpPr>
        <p:spPr>
          <a:xfrm flipV="1">
            <a:off x="2011680" y="2682240"/>
            <a:ext cx="0" cy="99568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46EF84-090B-41D5-8BE4-9D8579115677}"/>
              </a:ext>
            </a:extLst>
          </p:cNvPr>
          <p:cNvCxnSpPr>
            <a:cxnSpLocks/>
          </p:cNvCxnSpPr>
          <p:nvPr/>
        </p:nvCxnSpPr>
        <p:spPr>
          <a:xfrm>
            <a:off x="9819640" y="2682240"/>
            <a:ext cx="0" cy="11277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9E5628-96ED-4553-8730-C65292B4C23B}"/>
              </a:ext>
            </a:extLst>
          </p:cNvPr>
          <p:cNvCxnSpPr>
            <a:cxnSpLocks/>
          </p:cNvCxnSpPr>
          <p:nvPr/>
        </p:nvCxnSpPr>
        <p:spPr>
          <a:xfrm>
            <a:off x="5765800" y="1828800"/>
            <a:ext cx="0" cy="8534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8B249BD-FDFB-4C3A-9A28-8FA5517BF1F2}"/>
              </a:ext>
            </a:extLst>
          </p:cNvPr>
          <p:cNvSpPr/>
          <p:nvPr/>
        </p:nvSpPr>
        <p:spPr>
          <a:xfrm>
            <a:off x="6771647" y="3815101"/>
            <a:ext cx="5069826" cy="721318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Healthcare outcomes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996D97-DDD4-4864-A1B7-B23544144842}"/>
              </a:ext>
            </a:extLst>
          </p:cNvPr>
          <p:cNvSpPr/>
          <p:nvPr/>
        </p:nvSpPr>
        <p:spPr>
          <a:xfrm>
            <a:off x="894080" y="3708400"/>
            <a:ext cx="2499360" cy="721318"/>
          </a:xfrm>
          <a:prstGeom prst="round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BMI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1FA88B-8DF2-43EB-BCA8-BDE490D79FFD}"/>
              </a:ext>
            </a:extLst>
          </p:cNvPr>
          <p:cNvSpPr/>
          <p:nvPr/>
        </p:nvSpPr>
        <p:spPr>
          <a:xfrm>
            <a:off x="1112520" y="4536419"/>
            <a:ext cx="2062480" cy="629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column</a:t>
            </a:r>
            <a:endParaRPr lang="en-IN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7B44BB-5C78-48B4-8D7F-75CE5A776663}"/>
              </a:ext>
            </a:extLst>
          </p:cNvPr>
          <p:cNvSpPr/>
          <p:nvPr/>
        </p:nvSpPr>
        <p:spPr>
          <a:xfrm>
            <a:off x="8788400" y="4627921"/>
            <a:ext cx="2062480" cy="629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Targeted column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100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CC1203F-82A5-4F61-812A-862955410067}"/>
              </a:ext>
            </a:extLst>
          </p:cNvPr>
          <p:cNvGrpSpPr/>
          <p:nvPr/>
        </p:nvGrpSpPr>
        <p:grpSpPr>
          <a:xfrm>
            <a:off x="720198" y="415309"/>
            <a:ext cx="5717080" cy="6027381"/>
            <a:chOff x="3707238" y="487890"/>
            <a:chExt cx="5717080" cy="602738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CF5488-DB82-4B7B-8D5A-89155837423B}"/>
                </a:ext>
              </a:extLst>
            </p:cNvPr>
            <p:cNvSpPr/>
            <p:nvPr/>
          </p:nvSpPr>
          <p:spPr>
            <a:xfrm>
              <a:off x="5825066" y="3158066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996" tIns="734943" rIns="635996" bIns="78706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Cross validation</a:t>
              </a:r>
              <a:endParaRPr lang="en-IN" sz="29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661DB6-4236-4833-A66E-804C8DBF5AFC}"/>
                </a:ext>
              </a:extLst>
            </p:cNvPr>
            <p:cNvSpPr/>
            <p:nvPr/>
          </p:nvSpPr>
          <p:spPr>
            <a:xfrm>
              <a:off x="4091093" y="2453639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496" tIns="585794" rIns="582496" bIns="585794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No. of subset</a:t>
              </a:r>
              <a:endParaRPr lang="en-IN" sz="29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2B3E66-BEA3-4EEB-9D42-4A20DC2196D7}"/>
                </a:ext>
              </a:extLst>
            </p:cNvPr>
            <p:cNvSpPr/>
            <p:nvPr/>
          </p:nvSpPr>
          <p:spPr>
            <a:xfrm>
              <a:off x="5066452" y="719665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1257" tIns="741257" rIns="741258" bIns="741258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Sample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Size</a:t>
              </a:r>
              <a:endParaRPr lang="en-IN" sz="2900" kern="1200" dirty="0"/>
            </a:p>
          </p:txBody>
        </p:sp>
        <p:sp>
          <p:nvSpPr>
            <p:cNvPr id="23" name="Arrow: Circular 22">
              <a:extLst>
                <a:ext uri="{FF2B5EF4-FFF2-40B4-BE49-F238E27FC236}">
                  <a16:creationId xmlns:a16="http://schemas.microsoft.com/office/drawing/2014/main" id="{8B8897BB-8A0C-4399-A181-4242F74597A1}"/>
                </a:ext>
              </a:extLst>
            </p:cNvPr>
            <p:cNvSpPr/>
            <p:nvPr/>
          </p:nvSpPr>
          <p:spPr>
            <a:xfrm>
              <a:off x="5609577" y="2700530"/>
              <a:ext cx="3814741" cy="3814741"/>
            </a:xfrm>
            <a:prstGeom prst="circularArrow">
              <a:avLst>
                <a:gd name="adj1" fmla="val 4688"/>
                <a:gd name="adj2" fmla="val 299029"/>
                <a:gd name="adj3" fmla="val 2539295"/>
                <a:gd name="adj4" fmla="val 15812321"/>
                <a:gd name="adj5" fmla="val 5469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Shape 23">
              <a:extLst>
                <a:ext uri="{FF2B5EF4-FFF2-40B4-BE49-F238E27FC236}">
                  <a16:creationId xmlns:a16="http://schemas.microsoft.com/office/drawing/2014/main" id="{E79CFAE1-BFE5-4822-BBE3-C9D08EF5EBF2}"/>
                </a:ext>
              </a:extLst>
            </p:cNvPr>
            <p:cNvSpPr/>
            <p:nvPr/>
          </p:nvSpPr>
          <p:spPr>
            <a:xfrm>
              <a:off x="3707238" y="1968806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Circular 24">
              <a:extLst>
                <a:ext uri="{FF2B5EF4-FFF2-40B4-BE49-F238E27FC236}">
                  <a16:creationId xmlns:a16="http://schemas.microsoft.com/office/drawing/2014/main" id="{6F1466F5-176F-4754-8C61-5D911D6F9E7D}"/>
                </a:ext>
              </a:extLst>
            </p:cNvPr>
            <p:cNvSpPr/>
            <p:nvPr/>
          </p:nvSpPr>
          <p:spPr>
            <a:xfrm>
              <a:off x="4813867" y="487890"/>
              <a:ext cx="2988394" cy="29883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732B8FD-F3BE-417F-B463-96A65C17816A}"/>
              </a:ext>
            </a:extLst>
          </p:cNvPr>
          <p:cNvSpPr/>
          <p:nvPr/>
        </p:nvSpPr>
        <p:spPr>
          <a:xfrm>
            <a:off x="7192023" y="4246880"/>
            <a:ext cx="475488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Data sampling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9018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4E02DA1F-B09F-4A53-9D20-0DAAD5A30CD8}"/>
              </a:ext>
            </a:extLst>
          </p:cNvPr>
          <p:cNvSpPr/>
          <p:nvPr/>
        </p:nvSpPr>
        <p:spPr>
          <a:xfrm>
            <a:off x="817044" y="619760"/>
            <a:ext cx="2834640" cy="853440"/>
          </a:xfrm>
          <a:prstGeom prst="trapezoi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Sampled data</a:t>
            </a:r>
            <a:endParaRPr lang="en-IN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F49A84-075F-475F-8169-ADADE4A2F3B4}"/>
              </a:ext>
            </a:extLst>
          </p:cNvPr>
          <p:cNvCxnSpPr/>
          <p:nvPr/>
        </p:nvCxnSpPr>
        <p:spPr>
          <a:xfrm>
            <a:off x="3149600" y="1320800"/>
            <a:ext cx="0" cy="98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Bent 5">
            <a:extLst>
              <a:ext uri="{FF2B5EF4-FFF2-40B4-BE49-F238E27FC236}">
                <a16:creationId xmlns:a16="http://schemas.microsoft.com/office/drawing/2014/main" id="{20D5322B-A7F2-40EA-ACB2-4790C34C17FE}"/>
              </a:ext>
            </a:extLst>
          </p:cNvPr>
          <p:cNvSpPr/>
          <p:nvPr/>
        </p:nvSpPr>
        <p:spPr>
          <a:xfrm rot="5400000" flipH="1">
            <a:off x="7290121" y="3537108"/>
            <a:ext cx="772159" cy="16160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Predefined Process 7">
            <a:extLst>
              <a:ext uri="{FF2B5EF4-FFF2-40B4-BE49-F238E27FC236}">
                <a16:creationId xmlns:a16="http://schemas.microsoft.com/office/drawing/2014/main" id="{37D37C7E-3DA5-49CF-ADF0-18263EEB7752}"/>
              </a:ext>
            </a:extLst>
          </p:cNvPr>
          <p:cNvSpPr/>
          <p:nvPr/>
        </p:nvSpPr>
        <p:spPr>
          <a:xfrm>
            <a:off x="3738880" y="1981200"/>
            <a:ext cx="3129280" cy="1595120"/>
          </a:xfrm>
          <a:prstGeom prst="flowChartPredefined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Machine Learning Algorithm</a:t>
            </a:r>
            <a:endParaRPr lang="en-IN" sz="2400" dirty="0"/>
          </a:p>
        </p:txBody>
      </p:sp>
      <p:sp>
        <p:nvSpPr>
          <p:cNvPr id="17" name="Flowchart: Predefined Process 16">
            <a:extLst>
              <a:ext uri="{FF2B5EF4-FFF2-40B4-BE49-F238E27FC236}">
                <a16:creationId xmlns:a16="http://schemas.microsoft.com/office/drawing/2014/main" id="{6E09098F-2A92-4EE9-A69B-6C29DA8AA301}"/>
              </a:ext>
            </a:extLst>
          </p:cNvPr>
          <p:cNvSpPr/>
          <p:nvPr/>
        </p:nvSpPr>
        <p:spPr>
          <a:xfrm>
            <a:off x="3738880" y="3576320"/>
            <a:ext cx="3129280" cy="1595120"/>
          </a:xfrm>
          <a:prstGeom prst="flowChartPredefined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C8832F-CB95-4E65-84F5-3F774368D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1844" y="3816995"/>
            <a:ext cx="1636395" cy="1113770"/>
          </a:xfrm>
          <a:prstGeom prst="rect">
            <a:avLst/>
          </a:prstGeom>
        </p:spPr>
      </p:pic>
      <p:sp>
        <p:nvSpPr>
          <p:cNvPr id="34" name="Diamond 33">
            <a:extLst>
              <a:ext uri="{FF2B5EF4-FFF2-40B4-BE49-F238E27FC236}">
                <a16:creationId xmlns:a16="http://schemas.microsoft.com/office/drawing/2014/main" id="{21C9FF46-CC27-47C6-8413-90442877C86F}"/>
              </a:ext>
            </a:extLst>
          </p:cNvPr>
          <p:cNvSpPr/>
          <p:nvPr/>
        </p:nvSpPr>
        <p:spPr>
          <a:xfrm>
            <a:off x="7101203" y="1516555"/>
            <a:ext cx="2314936" cy="2442515"/>
          </a:xfrm>
          <a:prstGeom prst="diamond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&amp; SCORE</a:t>
            </a:r>
            <a:endParaRPr lang="en-IN" sz="2400" dirty="0"/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8CEE551D-CB8E-47F9-ACD4-96DB41B57221}"/>
              </a:ext>
            </a:extLst>
          </p:cNvPr>
          <p:cNvSpPr/>
          <p:nvPr/>
        </p:nvSpPr>
        <p:spPr>
          <a:xfrm rot="10800000" flipH="1">
            <a:off x="3027681" y="1473200"/>
            <a:ext cx="772159" cy="1320800"/>
          </a:xfrm>
          <a:prstGeom prst="bentArrow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8093A2D3-6A27-4F43-826F-871D2371127B}"/>
              </a:ext>
            </a:extLst>
          </p:cNvPr>
          <p:cNvSpPr/>
          <p:nvPr/>
        </p:nvSpPr>
        <p:spPr>
          <a:xfrm rot="5400000">
            <a:off x="8889911" y="3188780"/>
            <a:ext cx="1827535" cy="7750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100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06D084-8090-45FD-B867-8A88F73ACF6B}"/>
              </a:ext>
            </a:extLst>
          </p:cNvPr>
          <p:cNvSpPr/>
          <p:nvPr/>
        </p:nvSpPr>
        <p:spPr>
          <a:xfrm>
            <a:off x="1274123" y="1473200"/>
            <a:ext cx="205751" cy="4681960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6B5BF2-6074-46D4-80BA-7B48F33E5AB0}"/>
              </a:ext>
            </a:extLst>
          </p:cNvPr>
          <p:cNvSpPr/>
          <p:nvPr/>
        </p:nvSpPr>
        <p:spPr>
          <a:xfrm rot="5400000">
            <a:off x="5120122" y="2281756"/>
            <a:ext cx="233157" cy="751365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B13D37BC-27EB-4F15-B268-6318A4555257}"/>
              </a:ext>
            </a:extLst>
          </p:cNvPr>
          <p:cNvSpPr/>
          <p:nvPr/>
        </p:nvSpPr>
        <p:spPr>
          <a:xfrm>
            <a:off x="8556546" y="3680749"/>
            <a:ext cx="582330" cy="224125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18F195B8-6401-46D3-9DC1-D0DE7DB67539}"/>
              </a:ext>
            </a:extLst>
          </p:cNvPr>
          <p:cNvSpPr/>
          <p:nvPr/>
        </p:nvSpPr>
        <p:spPr>
          <a:xfrm>
            <a:off x="9493835" y="4590461"/>
            <a:ext cx="1218292" cy="1564699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Trained Model</a:t>
            </a:r>
            <a:endParaRPr lang="en-IN" sz="2400" dirty="0"/>
          </a:p>
        </p:txBody>
      </p:sp>
      <p:sp>
        <p:nvSpPr>
          <p:cNvPr id="45" name="Arrow: Bent 44">
            <a:extLst>
              <a:ext uri="{FF2B5EF4-FFF2-40B4-BE49-F238E27FC236}">
                <a16:creationId xmlns:a16="http://schemas.microsoft.com/office/drawing/2014/main" id="{E21B578D-6AB8-42E3-B513-B2E925CE0D6A}"/>
              </a:ext>
            </a:extLst>
          </p:cNvPr>
          <p:cNvSpPr/>
          <p:nvPr/>
        </p:nvSpPr>
        <p:spPr>
          <a:xfrm rot="5400000">
            <a:off x="8889911" y="3188781"/>
            <a:ext cx="1827535" cy="7750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100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17" grpId="0" animBg="1"/>
      <p:bldP spid="34" grpId="0" animBg="1"/>
      <p:bldP spid="35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64A790-C847-4E26-9BFB-33284C1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Snapshots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768EF-7FBA-4F0B-9607-B5D1F7907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Followed by code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FAB47-2B63-4460-91F2-AC096B22E8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F0124-0D87-42FD-8159-184A1FF329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22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CD03E02-7A60-46F1-B40B-EEA7DF6A5A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28" b="1928"/>
          <a:stretch>
            <a:fillRect/>
          </a:stretch>
        </p:blipFill>
        <p:spPr>
          <a:xfrm>
            <a:off x="-36992" y="1"/>
            <a:ext cx="12228992" cy="672147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E1747-EA69-44EB-9265-C1DCDC162FF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06CD1-71D5-47C6-B921-6CD8B4FF4C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9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C07D0-3FE5-41D4-9A6B-6C9C3EA2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58B80-0590-4E78-89FD-D37A793F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1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E44FA-6DED-46B5-A3C6-5E8ECFA5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7C5C8-5393-4631-BBE4-701AFA27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7C75BD-EB05-E44C-BBED-04513859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88"/>
            <a:ext cx="10515600" cy="1036983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002060"/>
                </a:solidFill>
              </a:rPr>
              <a:t>Challenge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Areas</a:t>
            </a:r>
            <a:br>
              <a:rPr lang="en-US" sz="2400" dirty="0"/>
            </a:br>
            <a:br>
              <a:rPr lang="en-US" sz="2400" dirty="0"/>
            </a:br>
            <a:r>
              <a:rPr lang="en-US" sz="1800" dirty="0"/>
              <a:t>Please choose  of the following challenge categories for which your team will develop a proof of concept.</a:t>
            </a:r>
            <a:endParaRPr lang="en-KZ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923C3-D547-3D48-B6A0-F38FD8F12683}"/>
              </a:ext>
            </a:extLst>
          </p:cNvPr>
          <p:cNvSpPr txBox="1"/>
          <p:nvPr/>
        </p:nvSpPr>
        <p:spPr>
          <a:xfrm>
            <a:off x="778379" y="6226694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more information on the challenge areas visit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Themes</a:t>
            </a:r>
            <a:endParaRPr kumimoji="0" lang="en-KZ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8C4495-8E2F-224F-9856-2F5752D85359}"/>
              </a:ext>
            </a:extLst>
          </p:cNvPr>
          <p:cNvCxnSpPr>
            <a:cxnSpLocks/>
          </p:cNvCxnSpPr>
          <p:nvPr/>
        </p:nvCxnSpPr>
        <p:spPr>
          <a:xfrm>
            <a:off x="983895" y="1292292"/>
            <a:ext cx="223953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" descr="https://upload.wikimedia.org/wikipedia/en/f/fc/Chart_of_UN_Sustainable_Development_Goals.png">
            <a:extLst>
              <a:ext uri="{FF2B5EF4-FFF2-40B4-BE49-F238E27FC236}">
                <a16:creationId xmlns:a16="http://schemas.microsoft.com/office/drawing/2014/main" id="{43D686C8-2E28-2CA8-D10A-9EA02771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0" y="1349496"/>
            <a:ext cx="9629442" cy="490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05BA8A-2118-4A5B-937A-FB356E156F73}"/>
              </a:ext>
            </a:extLst>
          </p:cNvPr>
          <p:cNvCxnSpPr>
            <a:cxnSpLocks/>
          </p:cNvCxnSpPr>
          <p:nvPr/>
        </p:nvCxnSpPr>
        <p:spPr>
          <a:xfrm flipH="1">
            <a:off x="4586243" y="1295327"/>
            <a:ext cx="965200" cy="805266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338FFA-37E0-44C2-862B-DE37310F8E35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1686562"/>
            <a:ext cx="396240" cy="386078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EA36CB-EED8-482B-9C29-E411DB70BFDD}"/>
              </a:ext>
            </a:extLst>
          </p:cNvPr>
          <p:cNvCxnSpPr>
            <a:cxnSpLocks/>
          </p:cNvCxnSpPr>
          <p:nvPr/>
        </p:nvCxnSpPr>
        <p:spPr>
          <a:xfrm flipH="1" flipV="1">
            <a:off x="7304163" y="1598879"/>
            <a:ext cx="429588" cy="426719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8C2260-1883-454C-B9BE-BD8113CC68AC}"/>
              </a:ext>
            </a:extLst>
          </p:cNvPr>
          <p:cNvCxnSpPr>
            <a:cxnSpLocks/>
          </p:cNvCxnSpPr>
          <p:nvPr/>
        </p:nvCxnSpPr>
        <p:spPr>
          <a:xfrm flipH="1">
            <a:off x="7713190" y="1230494"/>
            <a:ext cx="965200" cy="805266"/>
          </a:xfrm>
          <a:prstGeom prst="line">
            <a:avLst/>
          </a:prstGeom>
          <a:ln w="762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83F9F-D76C-4315-8171-7630BFC7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560D1-1037-4E23-8FAC-E48D0182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6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D22165-592B-4389-AC39-49002C1A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F6913-1873-4414-96A8-ED30D1A5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62763-8C45-411F-8DAE-FEE34307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40" y="2345408"/>
            <a:ext cx="4853573" cy="1616252"/>
          </a:xfrm>
        </p:spPr>
        <p:txBody>
          <a:bodyPr>
            <a:normAutofit/>
          </a:bodyPr>
          <a:lstStyle/>
          <a:p>
            <a:r>
              <a:rPr lang="en-US" sz="6600" dirty="0"/>
              <a:t>Thank You	</a:t>
            </a:r>
            <a:endParaRPr lang="en-US" sz="6600" b="0" dirty="0"/>
          </a:p>
        </p:txBody>
      </p:sp>
    </p:spTree>
    <p:extLst>
      <p:ext uri="{BB962C8B-B14F-4D97-AF65-F5344CB8AC3E}">
        <p14:creationId xmlns:p14="http://schemas.microsoft.com/office/powerpoint/2010/main" val="181875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E5300-366B-4EFB-AA75-00B1EEAD5C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24D19-CEA9-4CDA-A7E5-56073EB051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78D0D-0C24-484A-ADA8-D4C42F1B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be solved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FB8D30-3923-40F0-8BA5-D06E6F61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Analyzing gender specific healthcare data to identify disparities, develop predictive model and propose gender sensitive intervention to address inequalities in healthcare aligning with SDGs 3 and 5.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6FAF-E266-42A5-9408-FD512A6F2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9" t="12806" r="51405" b="61806"/>
          <a:stretch/>
        </p:blipFill>
        <p:spPr>
          <a:xfrm>
            <a:off x="2218130" y="3152664"/>
            <a:ext cx="2753360" cy="2756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44590-6B24-4DF7-9796-3F8386F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17" t="13703" r="21500" b="61778"/>
          <a:stretch/>
        </p:blipFill>
        <p:spPr>
          <a:xfrm>
            <a:off x="6785965" y="3212535"/>
            <a:ext cx="2753360" cy="26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34709"/>
            <a:ext cx="7342622" cy="1215566"/>
          </a:xfrm>
        </p:spPr>
        <p:txBody>
          <a:bodyPr/>
          <a:lstStyle/>
          <a:p>
            <a:r>
              <a:rPr lang="en-US" dirty="0"/>
              <a:t>Disparities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194820"/>
            <a:ext cx="7068302" cy="4161530"/>
          </a:xfrm>
        </p:spPr>
        <p:txBody>
          <a:bodyPr>
            <a:normAutofit/>
          </a:bodyPr>
          <a:lstStyle/>
          <a:p>
            <a:r>
              <a:rPr lang="en-US" dirty="0"/>
              <a:t>In healthcare</a:t>
            </a:r>
          </a:p>
          <a:p>
            <a:pPr lvl="1"/>
            <a:r>
              <a:rPr lang="en-IN" sz="2400" dirty="0"/>
              <a:t>Access to preventive care</a:t>
            </a:r>
          </a:p>
          <a:p>
            <a:pPr lvl="1"/>
            <a:r>
              <a:rPr lang="en-IN" sz="2400" dirty="0"/>
              <a:t>Chronic disease management</a:t>
            </a:r>
          </a:p>
          <a:p>
            <a:pPr lvl="1"/>
            <a:r>
              <a:rPr lang="en-IN" sz="2400" dirty="0"/>
              <a:t>Mental healthcare</a:t>
            </a:r>
            <a:endParaRPr lang="en-US" sz="2400" dirty="0"/>
          </a:p>
          <a:p>
            <a:r>
              <a:rPr lang="en-US" dirty="0"/>
              <a:t>In Maternal care</a:t>
            </a:r>
          </a:p>
          <a:p>
            <a:pPr lvl="1"/>
            <a:r>
              <a:rPr lang="en-US" sz="2400" dirty="0"/>
              <a:t>Prenatal care</a:t>
            </a:r>
          </a:p>
          <a:p>
            <a:pPr lvl="1"/>
            <a:r>
              <a:rPr lang="en-US" sz="2400" dirty="0"/>
              <a:t>Access to skilled birth attendants</a:t>
            </a:r>
          </a:p>
          <a:p>
            <a:pPr lvl="1"/>
            <a:r>
              <a:rPr lang="en-US" sz="2400" dirty="0"/>
              <a:t>Access to emergency obstetric care</a:t>
            </a:r>
          </a:p>
          <a:p>
            <a:pPr lvl="1"/>
            <a:r>
              <a:rPr lang="en-US" sz="2400" dirty="0"/>
              <a:t>Cultural norms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7294880" cy="1217155"/>
          </a:xfrm>
        </p:spPr>
        <p:txBody>
          <a:bodyPr/>
          <a:lstStyle/>
          <a:p>
            <a:r>
              <a:rPr lang="en-US" dirty="0"/>
              <a:t>Causes of disparity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194820"/>
            <a:ext cx="7068302" cy="4161530"/>
          </a:xfrm>
        </p:spPr>
        <p:txBody>
          <a:bodyPr>
            <a:normAutofit/>
          </a:bodyPr>
          <a:lstStyle/>
          <a:p>
            <a:r>
              <a:rPr lang="en-US" sz="2400" dirty="0"/>
              <a:t>Poverty</a:t>
            </a:r>
          </a:p>
          <a:p>
            <a:r>
              <a:rPr lang="en-US" dirty="0"/>
              <a:t>Lack of health insurance</a:t>
            </a:r>
          </a:p>
          <a:p>
            <a:r>
              <a:rPr lang="en-US" sz="2400" dirty="0"/>
              <a:t>Gender bias</a:t>
            </a:r>
          </a:p>
          <a:p>
            <a:r>
              <a:rPr lang="en-US" dirty="0"/>
              <a:t>Stigma around women's health</a:t>
            </a:r>
          </a:p>
          <a:p>
            <a:r>
              <a:rPr lang="en-US" dirty="0"/>
              <a:t>Early marriage and child bearing</a:t>
            </a:r>
          </a:p>
          <a:p>
            <a:r>
              <a:rPr lang="en-US" dirty="0"/>
              <a:t>Lack of education</a:t>
            </a:r>
          </a:p>
          <a:p>
            <a:r>
              <a:rPr lang="en-US" dirty="0"/>
              <a:t>Lack of female providers</a:t>
            </a:r>
          </a:p>
          <a:p>
            <a:r>
              <a:rPr lang="en-US" sz="2400" dirty="0"/>
              <a:t>Limited healthcare infrastructure</a:t>
            </a:r>
          </a:p>
          <a:p>
            <a:r>
              <a:rPr lang="en-US" dirty="0"/>
              <a:t>Transportation limitations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7112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gaps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794260"/>
            <a:ext cx="4942829" cy="2958275"/>
          </a:xfrm>
        </p:spPr>
        <p:txBody>
          <a:bodyPr>
            <a:normAutofit/>
          </a:bodyPr>
          <a:lstStyle/>
          <a:p>
            <a:r>
              <a:rPr lang="en-US" dirty="0"/>
              <a:t>Lack of data integration</a:t>
            </a:r>
          </a:p>
          <a:p>
            <a:r>
              <a:rPr lang="en-US" dirty="0"/>
              <a:t>Limited analysis</a:t>
            </a:r>
          </a:p>
          <a:p>
            <a:r>
              <a:rPr lang="en-US" dirty="0"/>
              <a:t>Narrow approach of intervention</a:t>
            </a:r>
          </a:p>
          <a:p>
            <a:r>
              <a:rPr lang="en-IN" dirty="0"/>
              <a:t>Lack of scalability</a:t>
            </a:r>
          </a:p>
          <a:p>
            <a:r>
              <a:rPr lang="en-IN" dirty="0"/>
              <a:t>Limited evaluation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58980"/>
            <a:ext cx="7342622" cy="1215566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859540"/>
            <a:ext cx="7881102" cy="4496810"/>
          </a:xfrm>
        </p:spPr>
        <p:txBody>
          <a:bodyPr>
            <a:normAutofit/>
          </a:bodyPr>
          <a:lstStyle/>
          <a:p>
            <a:r>
              <a:rPr lang="en-US" dirty="0"/>
              <a:t>Data collection and preparation</a:t>
            </a:r>
          </a:p>
          <a:p>
            <a:r>
              <a:rPr lang="en-US" dirty="0"/>
              <a:t>Data exploration and analysis</a:t>
            </a:r>
          </a:p>
          <a:p>
            <a:pPr lvl="1"/>
            <a:r>
              <a:rPr lang="en-US" sz="2400" dirty="0"/>
              <a:t>Understanding data characteristics</a:t>
            </a:r>
          </a:p>
          <a:p>
            <a:pPr lvl="2"/>
            <a:r>
              <a:rPr lang="en-US" sz="2400" dirty="0"/>
              <a:t>Healthcare dataset quantity</a:t>
            </a:r>
          </a:p>
          <a:p>
            <a:pPr lvl="2"/>
            <a:r>
              <a:rPr lang="en-US" sz="2400" dirty="0"/>
              <a:t>Identification of inconsistencies and missing values</a:t>
            </a:r>
          </a:p>
          <a:p>
            <a:pPr lvl="1"/>
            <a:r>
              <a:rPr lang="en-US" sz="2400" dirty="0"/>
              <a:t>Identify patterns and trends</a:t>
            </a:r>
          </a:p>
          <a:p>
            <a:pPr lvl="2"/>
            <a:r>
              <a:rPr lang="en-US" sz="2400" dirty="0"/>
              <a:t>Disease prevalence</a:t>
            </a:r>
          </a:p>
          <a:p>
            <a:pPr lvl="2"/>
            <a:r>
              <a:rPr lang="en-US" sz="2400" dirty="0"/>
              <a:t>Healthcare utilization rate</a:t>
            </a:r>
          </a:p>
          <a:p>
            <a:pPr lvl="2"/>
            <a:r>
              <a:rPr lang="en-US" sz="2400" dirty="0"/>
              <a:t>Generative hypothesis</a:t>
            </a:r>
          </a:p>
          <a:p>
            <a:pPr lvl="2"/>
            <a:r>
              <a:rPr lang="en-US" sz="2400" dirty="0"/>
              <a:t>Informing decision making</a:t>
            </a:r>
          </a:p>
          <a:p>
            <a:pPr marL="914400" lvl="2" indent="0" algn="ctr">
              <a:buNone/>
            </a:pPr>
            <a:r>
              <a:rPr lang="en-US" sz="2200" dirty="0"/>
              <a:t>                                               Cont..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1016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58980"/>
            <a:ext cx="7342622" cy="1215566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859540"/>
            <a:ext cx="7207294" cy="4496810"/>
          </a:xfrm>
        </p:spPr>
        <p:txBody>
          <a:bodyPr>
            <a:normAutofit/>
          </a:bodyPr>
          <a:lstStyle/>
          <a:p>
            <a:r>
              <a:rPr lang="en-US" dirty="0"/>
              <a:t>Visualizing disease prevalence</a:t>
            </a:r>
          </a:p>
          <a:p>
            <a:pPr lvl="1"/>
            <a:r>
              <a:rPr lang="en-US" sz="2400" dirty="0"/>
              <a:t>Graphical representation</a:t>
            </a:r>
          </a:p>
          <a:p>
            <a:pPr lvl="2"/>
            <a:r>
              <a:rPr lang="en-US" sz="2400" dirty="0"/>
              <a:t>Statistics</a:t>
            </a:r>
          </a:p>
          <a:p>
            <a:pPr lvl="2"/>
            <a:r>
              <a:rPr lang="en-US" sz="2400" dirty="0"/>
              <a:t>Charts</a:t>
            </a:r>
          </a:p>
          <a:p>
            <a:pPr lvl="2"/>
            <a:r>
              <a:rPr lang="en-US" sz="2400" dirty="0"/>
              <a:t>Graphs</a:t>
            </a:r>
          </a:p>
          <a:p>
            <a:r>
              <a:rPr lang="en-US" dirty="0"/>
              <a:t>Analyzing Healthcare utilization rates</a:t>
            </a:r>
          </a:p>
          <a:p>
            <a:r>
              <a:rPr lang="en-US" dirty="0"/>
              <a:t>Exploring demographic trends</a:t>
            </a:r>
          </a:p>
          <a:p>
            <a:pPr lvl="1"/>
            <a:r>
              <a:rPr lang="en-US" sz="2400" dirty="0"/>
              <a:t>Using demographic variables such as age, gender, ethnicity, </a:t>
            </a:r>
            <a:r>
              <a:rPr lang="en-US" sz="2400" dirty="0" err="1"/>
              <a:t>etc</a:t>
            </a:r>
            <a:endParaRPr lang="en-US" sz="2400" dirty="0"/>
          </a:p>
          <a:p>
            <a:pPr marL="0" indent="0" algn="ctr">
              <a:buNone/>
            </a:pPr>
            <a:r>
              <a:rPr lang="en-US" dirty="0"/>
              <a:t>                                                          Cont..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-7125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564</Words>
  <Application>Microsoft Office PowerPoint</Application>
  <PresentationFormat>Widescreen</PresentationFormat>
  <Paragraphs>175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1_Office Theme</vt:lpstr>
      <vt:lpstr>TEAM ID : 33 </vt:lpstr>
      <vt:lpstr>The Hackathon is organized by the B H Gardi College.  The Hackathon is linked to the design thinking and SDGs “ICT for Development”</vt:lpstr>
      <vt:lpstr>Challenge Areas  Please choose  of the following challenge categories for which your team will develop a proof of concept.</vt:lpstr>
      <vt:lpstr>Problem to be solved</vt:lpstr>
      <vt:lpstr>Disparities</vt:lpstr>
      <vt:lpstr>Causes of disparity</vt:lpstr>
      <vt:lpstr>Current gaps</vt:lpstr>
      <vt:lpstr>Objectives</vt:lpstr>
      <vt:lpstr>Objectives</vt:lpstr>
      <vt:lpstr>Objectives</vt:lpstr>
      <vt:lpstr>Our Solution :  Data analytics</vt:lpstr>
      <vt:lpstr>Datasets for predictive modelling</vt:lpstr>
      <vt:lpstr>Outcomes of predictive modelling</vt:lpstr>
      <vt:lpstr>Rural reachability</vt:lpstr>
      <vt:lpstr>Societal norms and taboo followings</vt:lpstr>
      <vt:lpstr>Proposed interventions</vt:lpstr>
      <vt:lpstr>PowerPoint Presentation</vt:lpstr>
      <vt:lpstr>Ground level</vt:lpstr>
      <vt:lpstr>Health Ministry  level</vt:lpstr>
      <vt:lpstr>PowerPoint Presentation</vt:lpstr>
      <vt:lpstr>PowerPoint Presentation</vt:lpstr>
      <vt:lpstr>PowerPoint Presentation</vt:lpstr>
      <vt:lpstr>PowerPoint Presentation</vt:lpstr>
      <vt:lpstr>Solution 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2024-03-26T14:33:11Z</dcterms:created>
  <dcterms:modified xsi:type="dcterms:W3CDTF">2024-03-27T03:39:34Z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